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2" r:id="rId5"/>
    <p:sldId id="259" r:id="rId6"/>
    <p:sldId id="267" r:id="rId7"/>
    <p:sldId id="260" r:id="rId8"/>
    <p:sldId id="268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082F-0D2D-47C0-8F5D-2F987E77C03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49B98-0379-4C05-8139-06FFEB18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8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082F-0D2D-47C0-8F5D-2F987E77C03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49B98-0379-4C05-8139-06FFEB18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26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082F-0D2D-47C0-8F5D-2F987E77C03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49B98-0379-4C05-8139-06FFEB18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082F-0D2D-47C0-8F5D-2F987E77C03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49B98-0379-4C05-8139-06FFEB18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4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082F-0D2D-47C0-8F5D-2F987E77C03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49B98-0379-4C05-8139-06FFEB18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64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082F-0D2D-47C0-8F5D-2F987E77C03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49B98-0379-4C05-8139-06FFEB18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082F-0D2D-47C0-8F5D-2F987E77C03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49B98-0379-4C05-8139-06FFEB18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42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082F-0D2D-47C0-8F5D-2F987E77C03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49B98-0379-4C05-8139-06FFEB18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00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082F-0D2D-47C0-8F5D-2F987E77C03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49B98-0379-4C05-8139-06FFEB18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08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082F-0D2D-47C0-8F5D-2F987E77C03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49B98-0379-4C05-8139-06FFEB18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2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082F-0D2D-47C0-8F5D-2F987E77C03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49B98-0379-4C05-8139-06FFEB18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7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D082F-0D2D-47C0-8F5D-2F987E77C03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49B98-0379-4C05-8139-06FFEB18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4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ybersafescotland.org" TargetMode="External"/><Relationship Id="rId2" Type="http://schemas.openxmlformats.org/officeDocument/2006/relationships/hyperlink" Target="http://www.facebook.com/cybersafesco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Online Child Sexual Exploitation: Parents and Schools in Partnership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Annabel Turner, Director, </a:t>
            </a:r>
            <a:r>
              <a:rPr lang="en-GB" dirty="0" err="1" smtClean="0"/>
              <a:t>Cybersafe</a:t>
            </a:r>
            <a:r>
              <a:rPr lang="en-GB" dirty="0" smtClean="0"/>
              <a:t> Scotland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881" y="4145690"/>
            <a:ext cx="1331312" cy="133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01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NATIONAL PICTURE</a:t>
            </a:r>
            <a:br>
              <a:rPr lang="en-GB" b="1" dirty="0" smtClean="0"/>
            </a:br>
            <a:r>
              <a:rPr lang="en-GB" dirty="0" smtClean="0"/>
              <a:t>Operation </a:t>
            </a:r>
            <a:r>
              <a:rPr lang="en-GB" dirty="0" err="1" smtClean="0"/>
              <a:t>Latisse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July 2016 </a:t>
            </a:r>
          </a:p>
          <a:p>
            <a:r>
              <a:rPr lang="en-GB" dirty="0" smtClean="0"/>
              <a:t>6 week investigation</a:t>
            </a:r>
          </a:p>
          <a:p>
            <a:r>
              <a:rPr lang="en-GB" dirty="0" smtClean="0"/>
              <a:t>30 million indecent images of Scottish children recovered</a:t>
            </a:r>
          </a:p>
          <a:p>
            <a:r>
              <a:rPr lang="en-GB" dirty="0" smtClean="0"/>
              <a:t>523 potential victims identified</a:t>
            </a:r>
          </a:p>
          <a:p>
            <a:r>
              <a:rPr lang="en-GB" dirty="0" smtClean="0"/>
              <a:t>77 alleged perpetrators charged with 390 offences</a:t>
            </a:r>
          </a:p>
          <a:p>
            <a:r>
              <a:rPr lang="en-GB" dirty="0" smtClean="0"/>
              <a:t>547 electronic devices seized</a:t>
            </a:r>
          </a:p>
          <a:p>
            <a:r>
              <a:rPr lang="en-GB" dirty="0" smtClean="0"/>
              <a:t>122 children referred to child protection services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34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5880"/>
          </a:xfrm>
        </p:spPr>
        <p:txBody>
          <a:bodyPr/>
          <a:lstStyle/>
          <a:p>
            <a:pPr algn="ctr"/>
            <a:r>
              <a:rPr lang="en-GB" b="1" dirty="0" smtClean="0"/>
              <a:t>Legislation (OCSE)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1665"/>
            <a:ext cx="10515600" cy="459529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u="sng" dirty="0" smtClean="0"/>
              <a:t>Civic Government Act 1982</a:t>
            </a:r>
          </a:p>
          <a:p>
            <a:r>
              <a:rPr lang="en-GB" dirty="0" smtClean="0"/>
              <a:t>Section 52, possession of indecent images of children</a:t>
            </a:r>
            <a:endParaRPr lang="en-GB" sz="1400" dirty="0" smtClean="0"/>
          </a:p>
          <a:p>
            <a:pPr marL="0" indent="0">
              <a:buNone/>
            </a:pPr>
            <a:r>
              <a:rPr lang="en-US" b="1" u="sng" dirty="0"/>
              <a:t>Protection of Children and Prevention of Sexual Offences (Scotland) Act 2005</a:t>
            </a:r>
            <a:endParaRPr lang="en-US" b="1" dirty="0"/>
          </a:p>
          <a:p>
            <a:r>
              <a:rPr lang="en-GB" dirty="0" smtClean="0"/>
              <a:t>Section 1, grooming</a:t>
            </a:r>
          </a:p>
          <a:p>
            <a:pPr marL="0" indent="0">
              <a:buNone/>
            </a:pPr>
            <a:r>
              <a:rPr lang="en-GB" b="1" u="sng" dirty="0"/>
              <a:t>Sexual Offences Act 2009</a:t>
            </a:r>
          </a:p>
          <a:p>
            <a:r>
              <a:rPr lang="en-GB" dirty="0"/>
              <a:t>Section 9 -</a:t>
            </a:r>
            <a:r>
              <a:rPr lang="en-US" dirty="0"/>
              <a:t> offence to observe, record or distribute images of an individual doing a private act (including nudity/in their underwear) without their consent (sexting)</a:t>
            </a:r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Serious Crime Act 2015</a:t>
            </a:r>
            <a:endParaRPr lang="en-US" b="1" dirty="0"/>
          </a:p>
          <a:p>
            <a:r>
              <a:rPr lang="en-US" dirty="0"/>
              <a:t>adds an element to sexual communication with children – that if an adult communicates with someone under 16 either sending sexual content or sending communication intended to encourage them to send a sexual communication they have committed an offence (section 67).</a:t>
            </a:r>
          </a:p>
          <a:p>
            <a:pPr marL="0" indent="0">
              <a:buNone/>
            </a:pPr>
            <a:r>
              <a:rPr lang="en-US" b="1" u="sng" dirty="0"/>
              <a:t>Abusive </a:t>
            </a:r>
            <a:r>
              <a:rPr lang="en-US" b="1" u="sng" dirty="0" err="1"/>
              <a:t>Behaviour</a:t>
            </a:r>
            <a:r>
              <a:rPr lang="en-US" b="1" u="sng" dirty="0"/>
              <a:t> and Sexual Harm (Scotland) Act 2016</a:t>
            </a:r>
            <a:endParaRPr lang="en-US" b="1" dirty="0"/>
          </a:p>
          <a:p>
            <a:pPr lvl="0"/>
            <a:r>
              <a:rPr lang="en-US" dirty="0"/>
              <a:t>Section 2 - disclosing, or threatening to disclose, an intimate photograph or film (where intimate is a sexual act/exposure) where disclosure might cause someone alarm/distress or is reckless as to causing them alarm/distress.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35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4118"/>
          </a:xfrm>
        </p:spPr>
        <p:txBody>
          <a:bodyPr/>
          <a:lstStyle/>
          <a:p>
            <a:pPr algn="ctr"/>
            <a:r>
              <a:rPr lang="en-GB" b="1" dirty="0" smtClean="0"/>
              <a:t>Case Law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8714"/>
            <a:ext cx="10515600" cy="4628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Wood (Kenneth) v HM Advocate</a:t>
            </a:r>
            <a:r>
              <a:rPr lang="en-US" dirty="0"/>
              <a:t> [2017] HCJAC 2</a:t>
            </a:r>
          </a:p>
          <a:p>
            <a:r>
              <a:rPr lang="en-US" dirty="0"/>
              <a:t>In the High Court, on appeal on sentencing. This case joined 3 appeals on sentencing for offences under section 52(1)(a) of the </a:t>
            </a:r>
            <a:r>
              <a:rPr lang="en-US" dirty="0" smtClean="0"/>
              <a:t>Civic </a:t>
            </a:r>
            <a:r>
              <a:rPr lang="en-US" dirty="0"/>
              <a:t>Government 1982 Act in cases where all the defendants had held a varied but large number of images of online sexual abuse within their digital control. </a:t>
            </a:r>
          </a:p>
          <a:p>
            <a:r>
              <a:rPr lang="en-US" dirty="0" smtClean="0"/>
              <a:t>The </a:t>
            </a:r>
            <a:r>
              <a:rPr lang="en-US" dirty="0"/>
              <a:t>Sheriff </a:t>
            </a:r>
            <a:r>
              <a:rPr lang="en-US" dirty="0" smtClean="0"/>
              <a:t>deciding the </a:t>
            </a:r>
            <a:r>
              <a:rPr lang="en-US" dirty="0"/>
              <a:t>case in the first appeal at first instance, had specifically noted when giving judgment:</a:t>
            </a:r>
          </a:p>
          <a:p>
            <a:pPr lvl="1"/>
            <a:r>
              <a:rPr lang="en-US" dirty="0"/>
              <a:t>“the large number of prosecutions for this type of offence in the </a:t>
            </a:r>
            <a:r>
              <a:rPr lang="en-US" dirty="0" err="1"/>
              <a:t>Sheriffdom</a:t>
            </a:r>
            <a:r>
              <a:rPr lang="en-US" dirty="0"/>
              <a:t> and the continuing quite dreadful and appalling exploitation of children.”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8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0389"/>
            <a:ext cx="10515600" cy="49165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Ryder v HM Advocate</a:t>
            </a:r>
            <a:r>
              <a:rPr lang="en-US" dirty="0"/>
              <a:t> [2013] SCL 723</a:t>
            </a:r>
          </a:p>
          <a:p>
            <a:r>
              <a:rPr lang="en-US" dirty="0"/>
              <a:t>On appeal against sentence in the High Court. This case involved the holding of images of gross sexual abuse of children who appeared to be from India/Eastern Europe, where the prosecutors ‘could not but be struck by the level of misery on the children’s faces’. </a:t>
            </a:r>
          </a:p>
          <a:p>
            <a:r>
              <a:rPr lang="en-US" dirty="0"/>
              <a:t>O</a:t>
            </a:r>
            <a:r>
              <a:rPr lang="en-US" dirty="0" smtClean="0"/>
              <a:t>f </a:t>
            </a:r>
            <a:r>
              <a:rPr lang="en-US" dirty="0"/>
              <a:t>note in this </a:t>
            </a:r>
            <a:r>
              <a:rPr lang="en-US" dirty="0" smtClean="0"/>
              <a:t>case - Perpetrator </a:t>
            </a:r>
            <a:r>
              <a:rPr lang="en-US" dirty="0"/>
              <a:t>again not of low intelligence but he was socially isolated, of low mood, caught i</a:t>
            </a:r>
            <a:r>
              <a:rPr lang="en-US" dirty="0" smtClean="0"/>
              <a:t>n </a:t>
            </a:r>
            <a:r>
              <a:rPr lang="en-US" dirty="0"/>
              <a:t>stressful circumstances and had been exhibiting a lack of self-care. </a:t>
            </a:r>
            <a:r>
              <a:rPr lang="en-US" dirty="0" smtClean="0"/>
              <a:t>Judgment highlighted lack of stereotypical </a:t>
            </a:r>
            <a:r>
              <a:rPr lang="en-US" dirty="0"/>
              <a:t>perpetrator of online CSE because of the potential for perpetrators to stay entirely ‘hidden’ physically</a:t>
            </a:r>
            <a:r>
              <a:rPr lang="en-US" dirty="0" smtClean="0"/>
              <a:t>.</a:t>
            </a:r>
          </a:p>
          <a:p>
            <a:r>
              <a:rPr lang="en-GB" dirty="0" smtClean="0"/>
              <a:t>Challenge for Aberdeen Schools?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21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Some current </a:t>
            </a:r>
            <a:r>
              <a:rPr lang="en-GB" b="1" dirty="0"/>
              <a:t>i</a:t>
            </a:r>
            <a:r>
              <a:rPr lang="en-GB" b="1" dirty="0" smtClean="0"/>
              <a:t>ssues in Aberdeen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Snapchat Inquiry</a:t>
            </a:r>
          </a:p>
          <a:p>
            <a:r>
              <a:rPr lang="en-GB" dirty="0" smtClean="0"/>
              <a:t>Sextortion</a:t>
            </a:r>
          </a:p>
          <a:p>
            <a:r>
              <a:rPr lang="en-GB" dirty="0" err="1" smtClean="0"/>
              <a:t>Roblox</a:t>
            </a:r>
            <a:r>
              <a:rPr lang="en-GB" dirty="0" smtClean="0"/>
              <a:t> (lack of parental awareness, lack of ability of P7’s and under to use reporting facilities, naked avatars, high % adult male users)</a:t>
            </a:r>
          </a:p>
          <a:p>
            <a:r>
              <a:rPr lang="en-GB" dirty="0" err="1" smtClean="0"/>
              <a:t>Fortnite</a:t>
            </a:r>
            <a:r>
              <a:rPr lang="en-GB" dirty="0" smtClean="0"/>
              <a:t> (cannot disable chat, game content)</a:t>
            </a:r>
          </a:p>
          <a:p>
            <a:r>
              <a:rPr lang="en-GB" dirty="0" smtClean="0"/>
              <a:t>Minecraft (behavioural issues/marriage!)</a:t>
            </a:r>
          </a:p>
          <a:p>
            <a:r>
              <a:rPr lang="en-GB" dirty="0" smtClean="0"/>
              <a:t>The “live stream chain” (Musically, Live.ly, Live.me)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9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b="1" dirty="0" err="1" smtClean="0"/>
              <a:t>Cybersafe</a:t>
            </a:r>
            <a:r>
              <a:rPr lang="en-GB" sz="3600" b="1" dirty="0" smtClean="0"/>
              <a:t> Aberdeen</a:t>
            </a:r>
            <a:r>
              <a:rPr lang="en-GB" dirty="0" smtClean="0"/>
              <a:t> - technologies curriculum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8 strand support for schools</a:t>
            </a:r>
          </a:p>
          <a:p>
            <a:pPr lvl="1"/>
            <a:r>
              <a:rPr lang="en-GB" dirty="0" smtClean="0"/>
              <a:t>Up to 5 academic year groups</a:t>
            </a:r>
          </a:p>
          <a:p>
            <a:pPr lvl="1"/>
            <a:r>
              <a:rPr lang="en-GB" dirty="0" smtClean="0"/>
              <a:t>Digital strategy for each school (builds on work already done)</a:t>
            </a:r>
          </a:p>
          <a:p>
            <a:pPr lvl="1"/>
            <a:r>
              <a:rPr lang="en-GB" dirty="0" smtClean="0"/>
              <a:t>Parental engagement work</a:t>
            </a:r>
          </a:p>
          <a:p>
            <a:pPr lvl="1"/>
            <a:r>
              <a:rPr lang="en-GB" dirty="0" smtClean="0"/>
              <a:t>Sharing good practice</a:t>
            </a:r>
          </a:p>
          <a:p>
            <a:pPr lvl="1"/>
            <a:r>
              <a:rPr lang="en-GB" dirty="0" smtClean="0"/>
              <a:t>Back up in promoting policies (e.g. breaks from use, phones in schools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67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 to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Parental Engagement strategies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Shared best practice: what has been the most constructive method of parental engagement at your school so far?</a:t>
            </a:r>
          </a:p>
          <a:p>
            <a:pPr lvl="1"/>
            <a:r>
              <a:rPr lang="en-GB" dirty="0" smtClean="0"/>
              <a:t>Best way to receive information?</a:t>
            </a:r>
          </a:p>
          <a:p>
            <a:pPr lvl="1"/>
            <a:r>
              <a:rPr lang="en-GB" dirty="0" smtClean="0"/>
              <a:t>Sensitive information conundrum</a:t>
            </a:r>
          </a:p>
          <a:p>
            <a:pPr lvl="1"/>
            <a:r>
              <a:rPr lang="en-GB" dirty="0" smtClean="0"/>
              <a:t>Possibility of group initiatives (screen free play dates?! safer sites? involving parents in planning strategies for the school?)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51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Please stay in touch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51350"/>
          </a:xfrm>
        </p:spPr>
        <p:txBody>
          <a:bodyPr>
            <a:normAutofit fontScale="70000" lnSpcReduction="20000"/>
          </a:bodyPr>
          <a:lstStyle/>
          <a:p>
            <a:r>
              <a:rPr lang="en-GB" sz="3600" dirty="0" smtClean="0"/>
              <a:t>Logo Competition</a:t>
            </a:r>
          </a:p>
          <a:p>
            <a:pPr marL="0" indent="0">
              <a:buNone/>
            </a:pPr>
            <a:endParaRPr lang="en-GB" sz="3600" dirty="0" smtClean="0"/>
          </a:p>
          <a:p>
            <a:r>
              <a:rPr lang="en-GB" sz="3600" dirty="0" smtClean="0"/>
              <a:t>Summer holiday tips article</a:t>
            </a:r>
          </a:p>
          <a:p>
            <a:endParaRPr lang="en-GB" sz="3600" dirty="0" smtClean="0"/>
          </a:p>
          <a:p>
            <a:r>
              <a:rPr lang="en-GB" sz="3600" dirty="0" smtClean="0"/>
              <a:t>Facebook: </a:t>
            </a:r>
            <a:r>
              <a:rPr lang="en-GB" sz="3600" dirty="0" smtClean="0">
                <a:hlinkClick r:id="rId2"/>
              </a:rPr>
              <a:t>www.facebook.com/cybersafescot</a:t>
            </a:r>
            <a:endParaRPr lang="en-GB" sz="3600" dirty="0" smtClean="0"/>
          </a:p>
          <a:p>
            <a:endParaRPr lang="en-GB" sz="3600" dirty="0"/>
          </a:p>
          <a:p>
            <a:r>
              <a:rPr lang="en-GB" sz="3600" dirty="0"/>
              <a:t>Twitter: www.twitter.com/cybersafescot</a:t>
            </a:r>
          </a:p>
          <a:p>
            <a:pPr marL="0" indent="0">
              <a:buNone/>
            </a:pPr>
            <a:endParaRPr lang="en-GB" sz="3600" dirty="0" smtClean="0"/>
          </a:p>
          <a:p>
            <a:r>
              <a:rPr lang="en-GB" sz="3600" dirty="0" smtClean="0"/>
              <a:t>Email: </a:t>
            </a:r>
            <a:r>
              <a:rPr lang="en-GB" sz="3600" dirty="0" smtClean="0">
                <a:hlinkClick r:id="rId3"/>
              </a:rPr>
              <a:t>info@cybersafescotland.org</a:t>
            </a:r>
            <a:endParaRPr lang="en-GB" sz="3600" dirty="0" smtClean="0"/>
          </a:p>
          <a:p>
            <a:pPr marL="0" indent="0">
              <a:buNone/>
            </a:pPr>
            <a:endParaRPr lang="en-GB" sz="3600" dirty="0" smtClean="0"/>
          </a:p>
          <a:p>
            <a:r>
              <a:rPr lang="en-GB" sz="3600" dirty="0" err="1" smtClean="0"/>
              <a:t>Cybersafe</a:t>
            </a:r>
            <a:r>
              <a:rPr lang="en-GB" sz="3600" dirty="0" smtClean="0"/>
              <a:t> Aberdeen</a:t>
            </a:r>
          </a:p>
          <a:p>
            <a:endParaRPr lang="en-GB" sz="3600" dirty="0"/>
          </a:p>
          <a:p>
            <a:endParaRPr lang="en-GB" sz="3600" dirty="0" smtClean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525" y="2486025"/>
            <a:ext cx="2033587" cy="203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64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</TotalTime>
  <Words>650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Online Child Sexual Exploitation: Parents and Schools in Partnership</vt:lpstr>
      <vt:lpstr>NATIONAL PICTURE Operation Latisse</vt:lpstr>
      <vt:lpstr>Legislation (OCSE)</vt:lpstr>
      <vt:lpstr>Case Law</vt:lpstr>
      <vt:lpstr>PowerPoint Presentation</vt:lpstr>
      <vt:lpstr>Some current issues in Aberdeen</vt:lpstr>
      <vt:lpstr>What can we do?</vt:lpstr>
      <vt:lpstr>Over to you!</vt:lpstr>
      <vt:lpstr>Please stay in touch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Child Sexual Exploitation and Social Media</dc:title>
  <dc:creator>A Turner</dc:creator>
  <cp:lastModifiedBy>A Turner</cp:lastModifiedBy>
  <cp:revision>35</cp:revision>
  <dcterms:created xsi:type="dcterms:W3CDTF">2018-05-15T10:44:26Z</dcterms:created>
  <dcterms:modified xsi:type="dcterms:W3CDTF">2018-05-16T17:42:53Z</dcterms:modified>
</cp:coreProperties>
</file>